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6"/>
    <p:sldId id="257" r:id="rId47"/>
    <p:sldId id="258" r:id="rId48"/>
    <p:sldId id="259" r:id="rId49"/>
    <p:sldId id="260" r:id="rId5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League Spartan" charset="1" panose="00000800000000000000"/>
      <p:regular r:id="rId11"/>
    </p:embeddedFont>
    <p:embeddedFont>
      <p:font typeface="Canva Sans" charset="1" panose="020B0503030501040103"/>
      <p:regular r:id="rId12"/>
    </p:embeddedFont>
    <p:embeddedFont>
      <p:font typeface="Canva Sans Bold" charset="1" panose="020B0803030501040103"/>
      <p:regular r:id="rId13"/>
    </p:embeddedFont>
    <p:embeddedFont>
      <p:font typeface="Canva Sans Italics" charset="1" panose="020B0503030501040103"/>
      <p:regular r:id="rId14"/>
    </p:embeddedFont>
    <p:embeddedFont>
      <p:font typeface="Canva Sans Bold Italics" charset="1" panose="020B0803030501040103"/>
      <p:regular r:id="rId15"/>
    </p:embeddedFont>
    <p:embeddedFont>
      <p:font typeface="Canva Sans Medium" charset="1" panose="020B0603030501040103"/>
      <p:regular r:id="rId16"/>
    </p:embeddedFont>
    <p:embeddedFont>
      <p:font typeface="Canva Sans Medium Italics" charset="1" panose="020B0603030501040103"/>
      <p:regular r:id="rId17"/>
    </p:embeddedFont>
    <p:embeddedFont>
      <p:font typeface="Poppins" charset="1" panose="00000500000000000000"/>
      <p:regular r:id="rId18"/>
    </p:embeddedFont>
    <p:embeddedFont>
      <p:font typeface="Poppins Bold" charset="1" panose="00000800000000000000"/>
      <p:regular r:id="rId19"/>
    </p:embeddedFont>
    <p:embeddedFont>
      <p:font typeface="Poppins Italics" charset="1" panose="00000500000000000000"/>
      <p:regular r:id="rId20"/>
    </p:embeddedFont>
    <p:embeddedFont>
      <p:font typeface="Poppins Bold Italics" charset="1" panose="00000800000000000000"/>
      <p:regular r:id="rId21"/>
    </p:embeddedFont>
    <p:embeddedFont>
      <p:font typeface="Poppins Thin" charset="1" panose="00000300000000000000"/>
      <p:regular r:id="rId22"/>
    </p:embeddedFont>
    <p:embeddedFont>
      <p:font typeface="Poppins Thin Italics" charset="1" panose="00000300000000000000"/>
      <p:regular r:id="rId23"/>
    </p:embeddedFont>
    <p:embeddedFont>
      <p:font typeface="Poppins Extra-Light" charset="1" panose="00000300000000000000"/>
      <p:regular r:id="rId24"/>
    </p:embeddedFont>
    <p:embeddedFont>
      <p:font typeface="Poppins Extra-Light Italics" charset="1" panose="00000300000000000000"/>
      <p:regular r:id="rId25"/>
    </p:embeddedFont>
    <p:embeddedFont>
      <p:font typeface="Poppins Light" charset="1" panose="00000400000000000000"/>
      <p:regular r:id="rId26"/>
    </p:embeddedFont>
    <p:embeddedFont>
      <p:font typeface="Poppins Light Italics" charset="1" panose="00000400000000000000"/>
      <p:regular r:id="rId27"/>
    </p:embeddedFont>
    <p:embeddedFont>
      <p:font typeface="Poppins Medium" charset="1" panose="00000600000000000000"/>
      <p:regular r:id="rId28"/>
    </p:embeddedFont>
    <p:embeddedFont>
      <p:font typeface="Poppins Medium Italics" charset="1" panose="00000600000000000000"/>
      <p:regular r:id="rId29"/>
    </p:embeddedFont>
    <p:embeddedFont>
      <p:font typeface="Poppins Semi-Bold" charset="1" panose="00000700000000000000"/>
      <p:regular r:id="rId30"/>
    </p:embeddedFont>
    <p:embeddedFont>
      <p:font typeface="Poppins Semi-Bold Italics" charset="1" panose="00000700000000000000"/>
      <p:regular r:id="rId31"/>
    </p:embeddedFont>
    <p:embeddedFont>
      <p:font typeface="Poppins Ultra-Bold" charset="1" panose="00000900000000000000"/>
      <p:regular r:id="rId32"/>
    </p:embeddedFont>
    <p:embeddedFont>
      <p:font typeface="Poppins Ultra-Bold Italics" charset="1" panose="00000900000000000000"/>
      <p:regular r:id="rId33"/>
    </p:embeddedFont>
    <p:embeddedFont>
      <p:font typeface="Poppins Heavy" charset="1" panose="00000A00000000000000"/>
      <p:regular r:id="rId34"/>
    </p:embeddedFont>
    <p:embeddedFont>
      <p:font typeface="Poppins Heavy Italics" charset="1" panose="00000A00000000000000"/>
      <p:regular r:id="rId35"/>
    </p:embeddedFont>
    <p:embeddedFont>
      <p:font typeface="Lato" charset="1" panose="020F0502020204030203"/>
      <p:regular r:id="rId36"/>
    </p:embeddedFont>
    <p:embeddedFont>
      <p:font typeface="Lato Bold" charset="1" panose="020F0502020204030203"/>
      <p:regular r:id="rId37"/>
    </p:embeddedFont>
    <p:embeddedFont>
      <p:font typeface="Lato Italics" charset="1" panose="020F0502020204030203"/>
      <p:regular r:id="rId38"/>
    </p:embeddedFont>
    <p:embeddedFont>
      <p:font typeface="Lato Bold Italics" charset="1" panose="020F0502020204030203"/>
      <p:regular r:id="rId39"/>
    </p:embeddedFont>
    <p:embeddedFont>
      <p:font typeface="Lato Thin" charset="1" panose="020F0502020204030203"/>
      <p:regular r:id="rId40"/>
    </p:embeddedFont>
    <p:embeddedFont>
      <p:font typeface="Lato Thin Italics" charset="1" panose="020F0502020204030203"/>
      <p:regular r:id="rId41"/>
    </p:embeddedFont>
    <p:embeddedFont>
      <p:font typeface="Lato Light" charset="1" panose="020F0502020204030203"/>
      <p:regular r:id="rId42"/>
    </p:embeddedFont>
    <p:embeddedFont>
      <p:font typeface="Lato Light Italics" charset="1" panose="020F0502020204030203"/>
      <p:regular r:id="rId43"/>
    </p:embeddedFont>
    <p:embeddedFont>
      <p:font typeface="Lato Heavy" charset="1" panose="020F0502020204030203"/>
      <p:regular r:id="rId44"/>
    </p:embeddedFont>
    <p:embeddedFont>
      <p:font typeface="Lato Heavy Italics" charset="1" panose="020F0502020204030203"/>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slides/slide1.xml" Type="http://schemas.openxmlformats.org/officeDocument/2006/relationships/slide"/><Relationship Id="rId47" Target="slides/slide2.xml" Type="http://schemas.openxmlformats.org/officeDocument/2006/relationships/slide"/><Relationship Id="rId48" Target="slides/slide3.xml" Type="http://schemas.openxmlformats.org/officeDocument/2006/relationships/slide"/><Relationship Id="rId49" Target="slides/slide4.xml" Type="http://schemas.openxmlformats.org/officeDocument/2006/relationships/slide"/><Relationship Id="rId5" Target="tableStyles.xml" Type="http://schemas.openxmlformats.org/officeDocument/2006/relationships/tableStyles"/><Relationship Id="rId50" Target="slides/slide5.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jpeg>
</file>

<file path=ppt/media/image4.png>
</file>

<file path=ppt/media/image5.jpeg>
</file>

<file path=ppt/media/image6.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5.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6.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https://doi.org/10.1088/1742-6596/2161/1/012034" TargetMode="External" Type="http://schemas.openxmlformats.org/officeDocument/2006/relationships/hyperlink"/><Relationship Id="rId4" Target="https://doi.org/10.4137/BII.S4706"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41000"/>
            </a:blip>
            <a:stretch>
              <a:fillRect l="-20312" t="0" r="-20312" b="0"/>
            </a:stretch>
          </a:blipFill>
        </p:spPr>
      </p:sp>
      <p:grpSp>
        <p:nvGrpSpPr>
          <p:cNvPr name="Group 3" id="3"/>
          <p:cNvGrpSpPr/>
          <p:nvPr/>
        </p:nvGrpSpPr>
        <p:grpSpPr>
          <a:xfrm rot="0">
            <a:off x="0" y="0"/>
            <a:ext cx="3086100" cy="10287000"/>
            <a:chOff x="0" y="0"/>
            <a:chExt cx="812800" cy="2709333"/>
          </a:xfrm>
        </p:grpSpPr>
        <p:sp>
          <p:nvSpPr>
            <p:cNvPr name="Freeform 4" id="4"/>
            <p:cNvSpPr/>
            <p:nvPr/>
          </p:nvSpPr>
          <p:spPr>
            <a:xfrm flipH="false" flipV="false" rot="0">
              <a:off x="0" y="0"/>
              <a:ext cx="812800" cy="2709333"/>
            </a:xfrm>
            <a:custGeom>
              <a:avLst/>
              <a:gdLst/>
              <a:ahLst/>
              <a:cxnLst/>
              <a:rect r="r" b="b" t="t" l="l"/>
              <a:pathLst>
                <a:path h="2709333" w="812800">
                  <a:moveTo>
                    <a:pt x="0" y="0"/>
                  </a:moveTo>
                  <a:lnTo>
                    <a:pt x="812800" y="0"/>
                  </a:lnTo>
                  <a:lnTo>
                    <a:pt x="812800" y="2709333"/>
                  </a:lnTo>
                  <a:lnTo>
                    <a:pt x="0" y="2709333"/>
                  </a:lnTo>
                  <a:close/>
                </a:path>
              </a:pathLst>
            </a:custGeom>
            <a:solidFill>
              <a:srgbClr val="593C8F"/>
            </a:solidFill>
          </p:spPr>
        </p:sp>
        <p:sp>
          <p:nvSpPr>
            <p:cNvPr name="TextBox 5" id="5"/>
            <p:cNvSpPr txBox="true"/>
            <p:nvPr/>
          </p:nvSpPr>
          <p:spPr>
            <a:xfrm>
              <a:off x="0" y="-47625"/>
              <a:ext cx="812800" cy="2756958"/>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577096" y="2348929"/>
            <a:ext cx="13545348" cy="4175614"/>
          </a:xfrm>
          <a:prstGeom prst="rect">
            <a:avLst/>
          </a:prstGeom>
        </p:spPr>
        <p:txBody>
          <a:bodyPr anchor="t" rtlCol="false" tIns="0" lIns="0" bIns="0" rIns="0">
            <a:spAutoFit/>
          </a:bodyPr>
          <a:lstStyle/>
          <a:p>
            <a:pPr>
              <a:lnSpc>
                <a:spcPts val="4244"/>
              </a:lnSpc>
            </a:pPr>
            <a:r>
              <a:rPr lang="en-US" sz="3031">
                <a:solidFill>
                  <a:srgbClr val="000000"/>
                </a:solidFill>
                <a:latin typeface="League Spartan"/>
              </a:rPr>
              <a:t>SUICIDE RISK ASSESSMENT USING NLP AND MACHINE LEARNING</a:t>
            </a:r>
          </a:p>
          <a:p>
            <a:pPr>
              <a:lnSpc>
                <a:spcPts val="6344"/>
              </a:lnSpc>
            </a:pPr>
          </a:p>
          <a:p>
            <a:pPr>
              <a:lnSpc>
                <a:spcPts val="13903"/>
              </a:lnSpc>
            </a:pPr>
          </a:p>
          <a:p>
            <a:pPr>
              <a:lnSpc>
                <a:spcPts val="9001"/>
              </a:lnSpc>
              <a:spcBef>
                <a:spcPct val="0"/>
              </a:spcBef>
            </a:pPr>
          </a:p>
        </p:txBody>
      </p:sp>
      <p:sp>
        <p:nvSpPr>
          <p:cNvPr name="AutoShape 7" id="7"/>
          <p:cNvSpPr/>
          <p:nvPr/>
        </p:nvSpPr>
        <p:spPr>
          <a:xfrm flipV="true">
            <a:off x="3577136" y="3037071"/>
            <a:ext cx="9687995" cy="20505"/>
          </a:xfrm>
          <a:prstGeom prst="line">
            <a:avLst/>
          </a:prstGeom>
          <a:ln cap="flat" w="38100">
            <a:solidFill>
              <a:srgbClr val="000000"/>
            </a:solidFill>
            <a:prstDash val="solid"/>
            <a:headEnd type="none" len="sm" w="sm"/>
            <a:tailEnd type="none" len="sm" w="sm"/>
          </a:ln>
        </p:spPr>
      </p:sp>
      <p:sp>
        <p:nvSpPr>
          <p:cNvPr name="Freeform 8" id="8"/>
          <p:cNvSpPr/>
          <p:nvPr/>
        </p:nvSpPr>
        <p:spPr>
          <a:xfrm flipH="false" flipV="false" rot="0">
            <a:off x="3879592" y="1861161"/>
            <a:ext cx="13084230" cy="6934642"/>
          </a:xfrm>
          <a:custGeom>
            <a:avLst/>
            <a:gdLst/>
            <a:ahLst/>
            <a:cxnLst/>
            <a:rect r="r" b="b" t="t" l="l"/>
            <a:pathLst>
              <a:path h="6934642" w="13084230">
                <a:moveTo>
                  <a:pt x="0" y="0"/>
                </a:moveTo>
                <a:lnTo>
                  <a:pt x="13084230" y="0"/>
                </a:lnTo>
                <a:lnTo>
                  <a:pt x="13084230" y="6934642"/>
                </a:lnTo>
                <a:lnTo>
                  <a:pt x="0" y="6934642"/>
                </a:lnTo>
                <a:lnTo>
                  <a:pt x="0" y="0"/>
                </a:lnTo>
                <a:close/>
              </a:path>
            </a:pathLst>
          </a:custGeom>
          <a:blipFill>
            <a:blip r:embed="rId3">
              <a:alphaModFix amt="8999"/>
            </a:blip>
            <a:stretch>
              <a:fillRect l="0" t="0" r="0" b="0"/>
            </a:stretch>
          </a:blipFill>
        </p:spPr>
      </p:sp>
      <p:sp>
        <p:nvSpPr>
          <p:cNvPr name="TextBox 9" id="9"/>
          <p:cNvSpPr txBox="true"/>
          <p:nvPr/>
        </p:nvSpPr>
        <p:spPr>
          <a:xfrm rot="0">
            <a:off x="3577096" y="1181366"/>
            <a:ext cx="12133078" cy="1037039"/>
          </a:xfrm>
          <a:prstGeom prst="rect">
            <a:avLst/>
          </a:prstGeom>
        </p:spPr>
        <p:txBody>
          <a:bodyPr anchor="t" rtlCol="false" tIns="0" lIns="0" bIns="0" rIns="0">
            <a:spAutoFit/>
          </a:bodyPr>
          <a:lstStyle/>
          <a:p>
            <a:pPr>
              <a:lnSpc>
                <a:spcPts val="8465"/>
              </a:lnSpc>
              <a:spcBef>
                <a:spcPct val="0"/>
              </a:spcBef>
            </a:pPr>
            <a:r>
              <a:rPr lang="en-US" sz="6046">
                <a:solidFill>
                  <a:srgbClr val="000000"/>
                </a:solidFill>
                <a:latin typeface="Lato Bold"/>
              </a:rPr>
              <a:t>CSE431 DRAFT 1</a:t>
            </a:r>
          </a:p>
        </p:txBody>
      </p:sp>
      <p:sp>
        <p:nvSpPr>
          <p:cNvPr name="TextBox 10" id="10"/>
          <p:cNvSpPr txBox="true"/>
          <p:nvPr/>
        </p:nvSpPr>
        <p:spPr>
          <a:xfrm rot="0">
            <a:off x="3577136" y="3174103"/>
            <a:ext cx="11396457" cy="6278744"/>
          </a:xfrm>
          <a:prstGeom prst="rect">
            <a:avLst/>
          </a:prstGeom>
        </p:spPr>
        <p:txBody>
          <a:bodyPr anchor="t" rtlCol="false" tIns="0" lIns="0" bIns="0" rIns="0">
            <a:spAutoFit/>
          </a:bodyPr>
          <a:lstStyle/>
          <a:p>
            <a:pPr>
              <a:lnSpc>
                <a:spcPts val="3379"/>
              </a:lnSpc>
            </a:pPr>
            <a:r>
              <a:rPr lang="en-US" sz="2413">
                <a:solidFill>
                  <a:srgbClr val="000000"/>
                </a:solidFill>
                <a:latin typeface="Poppins"/>
              </a:rPr>
              <a:t>Submitted to: Annajiat Alim Rasel, Senior Lecturer, BRAC University</a:t>
            </a:r>
          </a:p>
          <a:p>
            <a:pPr>
              <a:lnSpc>
                <a:spcPts val="3379"/>
              </a:lnSpc>
            </a:pPr>
          </a:p>
          <a:p>
            <a:pPr>
              <a:lnSpc>
                <a:spcPts val="3379"/>
              </a:lnSpc>
            </a:pPr>
          </a:p>
          <a:p>
            <a:pPr>
              <a:lnSpc>
                <a:spcPts val="3379"/>
              </a:lnSpc>
            </a:pPr>
            <a:r>
              <a:rPr lang="en-US" sz="2413">
                <a:solidFill>
                  <a:srgbClr val="000000"/>
                </a:solidFill>
                <a:latin typeface="Poppins"/>
              </a:rPr>
              <a:t>Submitted by:</a:t>
            </a:r>
          </a:p>
          <a:p>
            <a:pPr>
              <a:lnSpc>
                <a:spcPts val="3379"/>
              </a:lnSpc>
            </a:pPr>
          </a:p>
          <a:p>
            <a:pPr>
              <a:lnSpc>
                <a:spcPts val="3379"/>
              </a:lnSpc>
            </a:pPr>
            <a:r>
              <a:rPr lang="en-US" sz="2413">
                <a:solidFill>
                  <a:srgbClr val="000000"/>
                </a:solidFill>
                <a:latin typeface="Poppins"/>
              </a:rPr>
              <a:t>Member 1: Hazra Mohammed Ahnaf Faiyaz , ID: 17241014</a:t>
            </a:r>
          </a:p>
          <a:p>
            <a:pPr>
              <a:lnSpc>
                <a:spcPts val="3379"/>
              </a:lnSpc>
            </a:pPr>
            <a:r>
              <a:rPr lang="en-US" sz="2413">
                <a:solidFill>
                  <a:srgbClr val="000000"/>
                </a:solidFill>
                <a:latin typeface="Poppins"/>
              </a:rPr>
              <a:t>Member 2: Sadman Sakib Nabil , ID: 19101501</a:t>
            </a:r>
          </a:p>
          <a:p>
            <a:pPr>
              <a:lnSpc>
                <a:spcPts val="3379"/>
              </a:lnSpc>
            </a:pPr>
          </a:p>
          <a:p>
            <a:pPr>
              <a:lnSpc>
                <a:spcPts val="3379"/>
              </a:lnSpc>
            </a:pPr>
            <a:r>
              <a:rPr lang="en-US" sz="2413">
                <a:solidFill>
                  <a:srgbClr val="000000"/>
                </a:solidFill>
                <a:latin typeface="Poppins"/>
              </a:rPr>
              <a:t>Group: 15</a:t>
            </a:r>
          </a:p>
          <a:p>
            <a:pPr>
              <a:lnSpc>
                <a:spcPts val="3379"/>
              </a:lnSpc>
            </a:pPr>
            <a:r>
              <a:rPr lang="en-US" sz="2413">
                <a:solidFill>
                  <a:srgbClr val="000000"/>
                </a:solidFill>
                <a:latin typeface="Poppins"/>
              </a:rPr>
              <a:t>Task 4</a:t>
            </a:r>
          </a:p>
          <a:p>
            <a:pPr>
              <a:lnSpc>
                <a:spcPts val="3379"/>
              </a:lnSpc>
            </a:pPr>
          </a:p>
          <a:p>
            <a:pPr>
              <a:lnSpc>
                <a:spcPts val="3379"/>
              </a:lnSpc>
            </a:pPr>
            <a:r>
              <a:rPr lang="en-US" sz="2413">
                <a:solidFill>
                  <a:srgbClr val="000000"/>
                </a:solidFill>
                <a:latin typeface="Poppins"/>
              </a:rPr>
              <a:t>RA: Md. Sabbir Hossain</a:t>
            </a:r>
          </a:p>
          <a:p>
            <a:pPr>
              <a:lnSpc>
                <a:spcPts val="3379"/>
              </a:lnSpc>
            </a:pPr>
          </a:p>
          <a:p>
            <a:pPr>
              <a:lnSpc>
                <a:spcPts val="3379"/>
              </a:lnSpc>
            </a:pPr>
            <a:r>
              <a:rPr lang="en-US" sz="2413">
                <a:solidFill>
                  <a:srgbClr val="000000"/>
                </a:solidFill>
                <a:latin typeface="Poppins"/>
              </a:rPr>
              <a:t>ST: Mehnaz Ara Fazal</a:t>
            </a:r>
          </a:p>
          <a:p>
            <a:pPr>
              <a:lnSpc>
                <a:spcPts val="3379"/>
              </a:lnSpc>
              <a:spcBef>
                <a:spcPct val="0"/>
              </a:spcBef>
            </a:pPr>
          </a:p>
        </p:txBody>
      </p:sp>
      <p:sp>
        <p:nvSpPr>
          <p:cNvPr name="TextBox 11" id="11"/>
          <p:cNvSpPr txBox="true"/>
          <p:nvPr/>
        </p:nvSpPr>
        <p:spPr>
          <a:xfrm rot="0">
            <a:off x="17678555" y="9819049"/>
            <a:ext cx="120414" cy="288070"/>
          </a:xfrm>
          <a:prstGeom prst="rect">
            <a:avLst/>
          </a:prstGeom>
        </p:spPr>
        <p:txBody>
          <a:bodyPr anchor="t" rtlCol="false" tIns="0" lIns="0" bIns="0" rIns="0">
            <a:spAutoFit/>
          </a:bodyPr>
          <a:lstStyle/>
          <a:p>
            <a:pPr algn="ctr">
              <a:lnSpc>
                <a:spcPts val="2492"/>
              </a:lnSpc>
            </a:pPr>
            <a:r>
              <a:rPr lang="en-US" sz="1780">
                <a:solidFill>
                  <a:srgbClr val="000000"/>
                </a:solidFill>
                <a:latin typeface="Canva Sans"/>
              </a:rPr>
              <a:t>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0000"/>
            </a:blip>
            <a:stretch>
              <a:fillRect l="-20312" t="0" r="-20312" b="0"/>
            </a:stretch>
          </a:blipFill>
        </p:spPr>
      </p:sp>
      <p:grpSp>
        <p:nvGrpSpPr>
          <p:cNvPr name="Group 3" id="3"/>
          <p:cNvGrpSpPr/>
          <p:nvPr/>
        </p:nvGrpSpPr>
        <p:grpSpPr>
          <a:xfrm rot="0">
            <a:off x="15211425" y="0"/>
            <a:ext cx="3086100" cy="10287000"/>
            <a:chOff x="0" y="0"/>
            <a:chExt cx="812800" cy="2709333"/>
          </a:xfrm>
        </p:grpSpPr>
        <p:sp>
          <p:nvSpPr>
            <p:cNvPr name="Freeform 4" id="4"/>
            <p:cNvSpPr/>
            <p:nvPr/>
          </p:nvSpPr>
          <p:spPr>
            <a:xfrm flipH="false" flipV="false" rot="0">
              <a:off x="0" y="0"/>
              <a:ext cx="812800" cy="2709333"/>
            </a:xfrm>
            <a:custGeom>
              <a:avLst/>
              <a:gdLst/>
              <a:ahLst/>
              <a:cxnLst/>
              <a:rect r="r" b="b" t="t" l="l"/>
              <a:pathLst>
                <a:path h="2709333" w="812800">
                  <a:moveTo>
                    <a:pt x="0" y="0"/>
                  </a:moveTo>
                  <a:lnTo>
                    <a:pt x="812800" y="0"/>
                  </a:lnTo>
                  <a:lnTo>
                    <a:pt x="812800" y="2709333"/>
                  </a:lnTo>
                  <a:lnTo>
                    <a:pt x="0" y="2709333"/>
                  </a:lnTo>
                  <a:close/>
                </a:path>
              </a:pathLst>
            </a:custGeom>
            <a:solidFill>
              <a:srgbClr val="593C8F"/>
            </a:solidFill>
          </p:spPr>
        </p:sp>
        <p:sp>
          <p:nvSpPr>
            <p:cNvPr name="TextBox 5" id="5"/>
            <p:cNvSpPr txBox="true"/>
            <p:nvPr/>
          </p:nvSpPr>
          <p:spPr>
            <a:xfrm>
              <a:off x="0" y="-47625"/>
              <a:ext cx="812800" cy="2756958"/>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36879" y="1649654"/>
            <a:ext cx="14653095" cy="6404007"/>
          </a:xfrm>
          <a:prstGeom prst="rect">
            <a:avLst/>
          </a:prstGeom>
        </p:spPr>
        <p:txBody>
          <a:bodyPr anchor="t" rtlCol="false" tIns="0" lIns="0" bIns="0" rIns="0">
            <a:spAutoFit/>
          </a:bodyPr>
          <a:lstStyle/>
          <a:p>
            <a:pPr>
              <a:lnSpc>
                <a:spcPts val="2448"/>
              </a:lnSpc>
            </a:pPr>
          </a:p>
          <a:p>
            <a:pPr>
              <a:lnSpc>
                <a:spcPts val="2448"/>
              </a:lnSpc>
            </a:pPr>
          </a:p>
          <a:p>
            <a:pPr marL="377552" indent="-188776" lvl="1">
              <a:lnSpc>
                <a:spcPts val="2448"/>
              </a:lnSpc>
              <a:buFont typeface="Arial"/>
              <a:buChar char="•"/>
            </a:pPr>
            <a:r>
              <a:rPr lang="en-US" sz="1748">
                <a:solidFill>
                  <a:srgbClr val="000000"/>
                </a:solidFill>
                <a:latin typeface="Poppins"/>
              </a:rPr>
              <a:t>Global Impact</a:t>
            </a:r>
          </a:p>
          <a:p>
            <a:pPr>
              <a:lnSpc>
                <a:spcPts val="2448"/>
              </a:lnSpc>
            </a:pPr>
          </a:p>
          <a:p>
            <a:pPr marL="377552" indent="-188776" lvl="1">
              <a:lnSpc>
                <a:spcPts val="2448"/>
              </a:lnSpc>
              <a:buFont typeface="Arial"/>
              <a:buChar char="•"/>
            </a:pPr>
            <a:r>
              <a:rPr lang="en-US" sz="1748">
                <a:solidFill>
                  <a:srgbClr val="000000"/>
                </a:solidFill>
                <a:latin typeface="Poppins"/>
              </a:rPr>
              <a:t>Magnitude</a:t>
            </a:r>
          </a:p>
          <a:p>
            <a:pPr>
              <a:lnSpc>
                <a:spcPts val="2448"/>
              </a:lnSpc>
            </a:pPr>
          </a:p>
          <a:p>
            <a:pPr marL="377552" indent="-188776" lvl="1">
              <a:lnSpc>
                <a:spcPts val="2448"/>
              </a:lnSpc>
              <a:buFont typeface="Arial"/>
              <a:buChar char="•"/>
            </a:pPr>
            <a:r>
              <a:rPr lang="en-US" sz="1748">
                <a:solidFill>
                  <a:srgbClr val="000000"/>
                </a:solidFill>
                <a:latin typeface="Poppins"/>
              </a:rPr>
              <a:t>Public Health Challenge</a:t>
            </a:r>
          </a:p>
          <a:p>
            <a:pPr>
              <a:lnSpc>
                <a:spcPts val="2448"/>
              </a:lnSpc>
            </a:pPr>
          </a:p>
          <a:p>
            <a:pPr marL="377552" indent="-188776" lvl="1">
              <a:lnSpc>
                <a:spcPts val="2448"/>
              </a:lnSpc>
              <a:buFont typeface="Arial"/>
              <a:buChar char="•"/>
            </a:pPr>
            <a:r>
              <a:rPr lang="en-US" sz="1748">
                <a:solidFill>
                  <a:srgbClr val="000000"/>
                </a:solidFill>
                <a:latin typeface="Poppins"/>
              </a:rPr>
              <a:t>Understanding Triggers</a:t>
            </a:r>
          </a:p>
          <a:p>
            <a:pPr>
              <a:lnSpc>
                <a:spcPts val="2448"/>
              </a:lnSpc>
            </a:pPr>
          </a:p>
          <a:p>
            <a:pPr marL="377552" indent="-188776" lvl="1">
              <a:lnSpc>
                <a:spcPts val="2448"/>
              </a:lnSpc>
              <a:buFont typeface="Arial"/>
              <a:buChar char="•"/>
            </a:pPr>
            <a:r>
              <a:rPr lang="en-US" sz="1748">
                <a:solidFill>
                  <a:srgbClr val="000000"/>
                </a:solidFill>
                <a:latin typeface="Poppins"/>
              </a:rPr>
              <a:t>Need for Research</a:t>
            </a:r>
          </a:p>
          <a:p>
            <a:pPr>
              <a:lnSpc>
                <a:spcPts val="2448"/>
              </a:lnSpc>
            </a:pPr>
          </a:p>
          <a:p>
            <a:pPr marL="377552" indent="-188776" lvl="1">
              <a:lnSpc>
                <a:spcPts val="2448"/>
              </a:lnSpc>
              <a:buFont typeface="Arial"/>
              <a:buChar char="•"/>
            </a:pPr>
            <a:r>
              <a:rPr lang="en-US" sz="1748">
                <a:solidFill>
                  <a:srgbClr val="000000"/>
                </a:solidFill>
                <a:latin typeface="Poppins"/>
              </a:rPr>
              <a:t>Research Focus</a:t>
            </a:r>
          </a:p>
          <a:p>
            <a:pPr>
              <a:lnSpc>
                <a:spcPts val="2448"/>
              </a:lnSpc>
            </a:pPr>
          </a:p>
          <a:p>
            <a:pPr marL="377552" indent="-188776" lvl="1">
              <a:lnSpc>
                <a:spcPts val="2448"/>
              </a:lnSpc>
              <a:buFont typeface="Arial"/>
              <a:buChar char="•"/>
            </a:pPr>
            <a:r>
              <a:rPr lang="en-US" sz="1748">
                <a:solidFill>
                  <a:srgbClr val="000000"/>
                </a:solidFill>
                <a:latin typeface="Poppins"/>
              </a:rPr>
              <a:t>Machine Learning and NLP</a:t>
            </a:r>
          </a:p>
          <a:p>
            <a:pPr>
              <a:lnSpc>
                <a:spcPts val="2448"/>
              </a:lnSpc>
            </a:pPr>
          </a:p>
          <a:p>
            <a:pPr marL="377552" indent="-188776" lvl="1">
              <a:lnSpc>
                <a:spcPts val="2448"/>
              </a:lnSpc>
              <a:buFont typeface="Arial"/>
              <a:buChar char="•"/>
            </a:pPr>
            <a:r>
              <a:rPr lang="en-US" sz="1748">
                <a:solidFill>
                  <a:srgbClr val="000000"/>
                </a:solidFill>
                <a:latin typeface="Poppins"/>
              </a:rPr>
              <a:t>Scope Clarification</a:t>
            </a:r>
          </a:p>
          <a:p>
            <a:pPr algn="l">
              <a:lnSpc>
                <a:spcPts val="2448"/>
              </a:lnSpc>
            </a:pPr>
          </a:p>
          <a:p>
            <a:pPr>
              <a:lnSpc>
                <a:spcPts val="2448"/>
              </a:lnSpc>
            </a:pPr>
          </a:p>
          <a:p>
            <a:pPr>
              <a:lnSpc>
                <a:spcPts val="2448"/>
              </a:lnSpc>
            </a:pPr>
          </a:p>
          <a:p>
            <a:pPr>
              <a:lnSpc>
                <a:spcPts val="2448"/>
              </a:lnSpc>
              <a:spcBef>
                <a:spcPct val="0"/>
              </a:spcBef>
            </a:pPr>
          </a:p>
        </p:txBody>
      </p:sp>
      <p:sp>
        <p:nvSpPr>
          <p:cNvPr name="AutoShape 7" id="7"/>
          <p:cNvSpPr/>
          <p:nvPr/>
        </p:nvSpPr>
        <p:spPr>
          <a:xfrm>
            <a:off x="581016" y="1227924"/>
            <a:ext cx="2618740" cy="0"/>
          </a:xfrm>
          <a:prstGeom prst="line">
            <a:avLst/>
          </a:prstGeom>
          <a:ln cap="flat" w="38100">
            <a:solidFill>
              <a:srgbClr val="000000"/>
            </a:solidFill>
            <a:prstDash val="solid"/>
            <a:headEnd type="none" len="sm" w="sm"/>
            <a:tailEnd type="none" len="sm" w="sm"/>
          </a:ln>
        </p:spPr>
      </p:sp>
      <p:sp>
        <p:nvSpPr>
          <p:cNvPr name="Freeform 8" id="8"/>
          <p:cNvSpPr/>
          <p:nvPr/>
        </p:nvSpPr>
        <p:spPr>
          <a:xfrm flipH="false" flipV="false" rot="0">
            <a:off x="5538478" y="2986794"/>
            <a:ext cx="5885485" cy="2731816"/>
          </a:xfrm>
          <a:custGeom>
            <a:avLst/>
            <a:gdLst/>
            <a:ahLst/>
            <a:cxnLst/>
            <a:rect r="r" b="b" t="t" l="l"/>
            <a:pathLst>
              <a:path h="2731816" w="5885485">
                <a:moveTo>
                  <a:pt x="0" y="0"/>
                </a:moveTo>
                <a:lnTo>
                  <a:pt x="5885485" y="0"/>
                </a:lnTo>
                <a:lnTo>
                  <a:pt x="5885485" y="2731816"/>
                </a:lnTo>
                <a:lnTo>
                  <a:pt x="0" y="2731816"/>
                </a:lnTo>
                <a:lnTo>
                  <a:pt x="0" y="0"/>
                </a:lnTo>
                <a:close/>
              </a:path>
            </a:pathLst>
          </a:custGeom>
          <a:blipFill>
            <a:blip r:embed="rId3"/>
            <a:stretch>
              <a:fillRect l="-2596" t="0" r="-2596" b="0"/>
            </a:stretch>
          </a:blipFill>
        </p:spPr>
      </p:sp>
      <p:sp>
        <p:nvSpPr>
          <p:cNvPr name="TextBox 9" id="9"/>
          <p:cNvSpPr txBox="true"/>
          <p:nvPr/>
        </p:nvSpPr>
        <p:spPr>
          <a:xfrm rot="0">
            <a:off x="581016" y="470637"/>
            <a:ext cx="4957463" cy="738238"/>
          </a:xfrm>
          <a:prstGeom prst="rect">
            <a:avLst/>
          </a:prstGeom>
        </p:spPr>
        <p:txBody>
          <a:bodyPr anchor="t" rtlCol="false" tIns="0" lIns="0" bIns="0" rIns="0">
            <a:spAutoFit/>
          </a:bodyPr>
          <a:lstStyle/>
          <a:p>
            <a:pPr>
              <a:lnSpc>
                <a:spcPts val="6018"/>
              </a:lnSpc>
              <a:spcBef>
                <a:spcPct val="0"/>
              </a:spcBef>
            </a:pPr>
            <a:r>
              <a:rPr lang="en-US" sz="4298">
                <a:solidFill>
                  <a:srgbClr val="000000"/>
                </a:solidFill>
                <a:latin typeface="League Spartan"/>
              </a:rPr>
              <a:t>INTRODUCTION</a:t>
            </a:r>
          </a:p>
        </p:txBody>
      </p:sp>
      <p:sp>
        <p:nvSpPr>
          <p:cNvPr name="TextBox 10" id="10"/>
          <p:cNvSpPr txBox="true"/>
          <p:nvPr/>
        </p:nvSpPr>
        <p:spPr>
          <a:xfrm rot="0">
            <a:off x="5934684" y="5977484"/>
            <a:ext cx="4356256" cy="288538"/>
          </a:xfrm>
          <a:prstGeom prst="rect">
            <a:avLst/>
          </a:prstGeom>
        </p:spPr>
        <p:txBody>
          <a:bodyPr anchor="t" rtlCol="false" tIns="0" lIns="0" bIns="0" rIns="0">
            <a:spAutoFit/>
          </a:bodyPr>
          <a:lstStyle/>
          <a:p>
            <a:pPr algn="ctr">
              <a:lnSpc>
                <a:spcPts val="2497"/>
              </a:lnSpc>
            </a:pPr>
            <a:r>
              <a:rPr lang="en-US" sz="1783">
                <a:solidFill>
                  <a:srgbClr val="000000"/>
                </a:solidFill>
                <a:latin typeface="Canva Sans"/>
              </a:rPr>
              <a:t>Fig: 1 AI , Machine  Learning, and NLP [5]</a:t>
            </a:r>
          </a:p>
        </p:txBody>
      </p:sp>
      <p:sp>
        <p:nvSpPr>
          <p:cNvPr name="TextBox 11" id="11"/>
          <p:cNvSpPr txBox="true"/>
          <p:nvPr/>
        </p:nvSpPr>
        <p:spPr>
          <a:xfrm rot="0">
            <a:off x="17676684" y="9819049"/>
            <a:ext cx="124155" cy="288070"/>
          </a:xfrm>
          <a:prstGeom prst="rect">
            <a:avLst/>
          </a:prstGeom>
        </p:spPr>
        <p:txBody>
          <a:bodyPr anchor="t" rtlCol="false" tIns="0" lIns="0" bIns="0" rIns="0">
            <a:spAutoFit/>
          </a:bodyPr>
          <a:lstStyle/>
          <a:p>
            <a:pPr algn="ctr">
              <a:lnSpc>
                <a:spcPts val="2492"/>
              </a:lnSpc>
            </a:pPr>
            <a:r>
              <a:rPr lang="en-US" sz="1780">
                <a:solidFill>
                  <a:srgbClr val="000000"/>
                </a:solidFill>
                <a:latin typeface="Canva Sans"/>
              </a:rPr>
              <a:t>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0000"/>
            </a:blip>
            <a:stretch>
              <a:fillRect l="-20312" t="0" r="-20312" b="0"/>
            </a:stretch>
          </a:blipFill>
        </p:spPr>
      </p:sp>
      <p:grpSp>
        <p:nvGrpSpPr>
          <p:cNvPr name="Group 3" id="3"/>
          <p:cNvGrpSpPr/>
          <p:nvPr/>
        </p:nvGrpSpPr>
        <p:grpSpPr>
          <a:xfrm rot="0">
            <a:off x="15201900" y="0"/>
            <a:ext cx="3086100" cy="10287000"/>
            <a:chOff x="0" y="0"/>
            <a:chExt cx="812800" cy="2709333"/>
          </a:xfrm>
        </p:grpSpPr>
        <p:sp>
          <p:nvSpPr>
            <p:cNvPr name="Freeform 4" id="4"/>
            <p:cNvSpPr/>
            <p:nvPr/>
          </p:nvSpPr>
          <p:spPr>
            <a:xfrm flipH="false" flipV="false" rot="0">
              <a:off x="0" y="0"/>
              <a:ext cx="812800" cy="2709333"/>
            </a:xfrm>
            <a:custGeom>
              <a:avLst/>
              <a:gdLst/>
              <a:ahLst/>
              <a:cxnLst/>
              <a:rect r="r" b="b" t="t" l="l"/>
              <a:pathLst>
                <a:path h="2709333" w="812800">
                  <a:moveTo>
                    <a:pt x="0" y="0"/>
                  </a:moveTo>
                  <a:lnTo>
                    <a:pt x="812800" y="0"/>
                  </a:lnTo>
                  <a:lnTo>
                    <a:pt x="812800" y="2709333"/>
                  </a:lnTo>
                  <a:lnTo>
                    <a:pt x="0" y="2709333"/>
                  </a:lnTo>
                  <a:close/>
                </a:path>
              </a:pathLst>
            </a:custGeom>
            <a:solidFill>
              <a:srgbClr val="593C8F"/>
            </a:solidFill>
          </p:spPr>
        </p:sp>
        <p:sp>
          <p:nvSpPr>
            <p:cNvPr name="TextBox 5" id="5"/>
            <p:cNvSpPr txBox="true"/>
            <p:nvPr/>
          </p:nvSpPr>
          <p:spPr>
            <a:xfrm>
              <a:off x="0" y="-47625"/>
              <a:ext cx="812800" cy="2756958"/>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55842" y="365407"/>
            <a:ext cx="7938768" cy="738238"/>
          </a:xfrm>
          <a:prstGeom prst="rect">
            <a:avLst/>
          </a:prstGeom>
        </p:spPr>
        <p:txBody>
          <a:bodyPr anchor="t" rtlCol="false" tIns="0" lIns="0" bIns="0" rIns="0">
            <a:spAutoFit/>
          </a:bodyPr>
          <a:lstStyle/>
          <a:p>
            <a:pPr>
              <a:lnSpc>
                <a:spcPts val="6018"/>
              </a:lnSpc>
              <a:spcBef>
                <a:spcPct val="0"/>
              </a:spcBef>
            </a:pPr>
            <a:r>
              <a:rPr lang="en-US" sz="4298">
                <a:solidFill>
                  <a:srgbClr val="000000"/>
                </a:solidFill>
                <a:latin typeface="League Spartan"/>
              </a:rPr>
              <a:t>RELATED WORKS</a:t>
            </a:r>
          </a:p>
        </p:txBody>
      </p:sp>
      <p:sp>
        <p:nvSpPr>
          <p:cNvPr name="AutoShape 7" id="7"/>
          <p:cNvSpPr/>
          <p:nvPr/>
        </p:nvSpPr>
        <p:spPr>
          <a:xfrm>
            <a:off x="356913" y="1122695"/>
            <a:ext cx="2618740" cy="0"/>
          </a:xfrm>
          <a:prstGeom prst="line">
            <a:avLst/>
          </a:prstGeom>
          <a:ln cap="flat" w="38100">
            <a:solidFill>
              <a:srgbClr val="000000"/>
            </a:solidFill>
            <a:prstDash val="solid"/>
            <a:headEnd type="none" len="sm" w="sm"/>
            <a:tailEnd type="none" len="sm" w="sm"/>
          </a:ln>
        </p:spPr>
      </p:sp>
      <p:sp>
        <p:nvSpPr>
          <p:cNvPr name="TextBox 8" id="8"/>
          <p:cNvSpPr txBox="true"/>
          <p:nvPr/>
        </p:nvSpPr>
        <p:spPr>
          <a:xfrm rot="0">
            <a:off x="0" y="1378832"/>
            <a:ext cx="15201900" cy="6217919"/>
          </a:xfrm>
          <a:prstGeom prst="rect">
            <a:avLst/>
          </a:prstGeom>
        </p:spPr>
        <p:txBody>
          <a:bodyPr anchor="t" rtlCol="false" tIns="0" lIns="0" bIns="0" rIns="0">
            <a:spAutoFit/>
          </a:bodyPr>
          <a:lstStyle/>
          <a:p>
            <a:pPr>
              <a:lnSpc>
                <a:spcPts val="1820"/>
              </a:lnSpc>
            </a:pPr>
          </a:p>
          <a:p>
            <a:pPr marL="377824" indent="-188912" lvl="1">
              <a:lnSpc>
                <a:spcPts val="2449"/>
              </a:lnSpc>
              <a:buFont typeface="Arial"/>
              <a:buChar char="•"/>
            </a:pPr>
            <a:r>
              <a:rPr lang="en-US" sz="1749">
                <a:solidFill>
                  <a:srgbClr val="000000"/>
                </a:solidFill>
                <a:latin typeface="Poppins"/>
              </a:rPr>
              <a:t>The authors of [1] tells us about depression and suicide where they implemented a similar dataset to compare different machine learning models in conjunction with NLP tasks to achieve a comprehensive outcome. In their work, they implemented various models such as SVM (Support Vector Model) and Logistic Regression to achieve an outcome.</a:t>
            </a:r>
          </a:p>
          <a:p>
            <a:pPr>
              <a:lnSpc>
                <a:spcPts val="2449"/>
              </a:lnSpc>
            </a:pPr>
          </a:p>
          <a:p>
            <a:pPr>
              <a:lnSpc>
                <a:spcPts val="2449"/>
              </a:lnSpc>
            </a:pPr>
          </a:p>
          <a:p>
            <a:pPr marL="377824" indent="-188912" lvl="1">
              <a:lnSpc>
                <a:spcPts val="2449"/>
              </a:lnSpc>
              <a:buFont typeface="Arial"/>
              <a:buChar char="•"/>
            </a:pPr>
            <a:r>
              <a:rPr lang="en-US" sz="1749">
                <a:solidFill>
                  <a:srgbClr val="000000"/>
                </a:solidFill>
                <a:latin typeface="Poppins"/>
              </a:rPr>
              <a:t>The authors of [2] tells us about the development of two text mining applications explicitly crafted for extracting quantitative data from clinical text within psychiatric contexts. The text mining applications employ distinct Natural Language Processing (NLP) approaches aimed at identifying and classifying suicide ideation and attempts. Both approaches, evidenced by high precision and recall statistics show promising outcomes.</a:t>
            </a:r>
          </a:p>
          <a:p>
            <a:pPr>
              <a:lnSpc>
                <a:spcPts val="2449"/>
              </a:lnSpc>
            </a:pPr>
          </a:p>
          <a:p>
            <a:pPr>
              <a:lnSpc>
                <a:spcPts val="2449"/>
              </a:lnSpc>
            </a:pPr>
          </a:p>
          <a:p>
            <a:pPr>
              <a:lnSpc>
                <a:spcPts val="2449"/>
              </a:lnSpc>
            </a:pPr>
          </a:p>
          <a:p>
            <a:pPr marL="377824" indent="-188912" lvl="1">
              <a:lnSpc>
                <a:spcPts val="2449"/>
              </a:lnSpc>
              <a:buFont typeface="Arial"/>
              <a:buChar char="•"/>
            </a:pPr>
            <a:r>
              <a:rPr lang="en-US" sz="1749">
                <a:solidFill>
                  <a:srgbClr val="000000"/>
                </a:solidFill>
                <a:latin typeface="Poppins"/>
              </a:rPr>
              <a:t>The authors of [3] tells us that machine algorithms, in part, perform as well as humans in distinguishing between elicited and genuine suicide notes which is good news as it can eradicate complete dependency on psychiatrists and doctors.</a:t>
            </a:r>
          </a:p>
          <a:p>
            <a:pPr>
              <a:lnSpc>
                <a:spcPts val="2449"/>
              </a:lnSpc>
            </a:pPr>
          </a:p>
          <a:p>
            <a:pPr>
              <a:lnSpc>
                <a:spcPts val="2449"/>
              </a:lnSpc>
            </a:pPr>
          </a:p>
          <a:p>
            <a:pPr marL="377824" indent="-188912" lvl="1">
              <a:lnSpc>
                <a:spcPts val="2449"/>
              </a:lnSpc>
              <a:buFont typeface="Arial"/>
              <a:buChar char="•"/>
            </a:pPr>
            <a:r>
              <a:rPr lang="en-US" sz="1749">
                <a:solidFill>
                  <a:srgbClr val="000000"/>
                </a:solidFill>
                <a:latin typeface="Poppins"/>
              </a:rPr>
              <a:t>The authors of [4] emphasizes that NLP is improving at a fast rate and that it has the potential to help people by lowering costs in the education, finance, and even the health sectors.</a:t>
            </a:r>
          </a:p>
          <a:p>
            <a:pPr>
              <a:lnSpc>
                <a:spcPts val="2449"/>
              </a:lnSpc>
            </a:pPr>
          </a:p>
          <a:p>
            <a:pPr>
              <a:lnSpc>
                <a:spcPts val="1540"/>
              </a:lnSpc>
            </a:pPr>
          </a:p>
        </p:txBody>
      </p:sp>
      <p:sp>
        <p:nvSpPr>
          <p:cNvPr name="Freeform 9" id="9"/>
          <p:cNvSpPr/>
          <p:nvPr/>
        </p:nvSpPr>
        <p:spPr>
          <a:xfrm flipH="false" flipV="false" rot="0">
            <a:off x="1395732" y="1878446"/>
            <a:ext cx="11200212" cy="5600106"/>
          </a:xfrm>
          <a:custGeom>
            <a:avLst/>
            <a:gdLst/>
            <a:ahLst/>
            <a:cxnLst/>
            <a:rect r="r" b="b" t="t" l="l"/>
            <a:pathLst>
              <a:path h="5600106" w="11200212">
                <a:moveTo>
                  <a:pt x="0" y="0"/>
                </a:moveTo>
                <a:lnTo>
                  <a:pt x="11200211" y="0"/>
                </a:lnTo>
                <a:lnTo>
                  <a:pt x="11200211" y="5600106"/>
                </a:lnTo>
                <a:lnTo>
                  <a:pt x="0" y="5600106"/>
                </a:lnTo>
                <a:lnTo>
                  <a:pt x="0" y="0"/>
                </a:lnTo>
                <a:close/>
              </a:path>
            </a:pathLst>
          </a:custGeom>
          <a:blipFill>
            <a:blip r:embed="rId3">
              <a:alphaModFix amt="9999"/>
            </a:blip>
            <a:stretch>
              <a:fillRect l="0" t="0" r="0" b="0"/>
            </a:stretch>
          </a:blipFill>
        </p:spPr>
      </p:sp>
      <p:sp>
        <p:nvSpPr>
          <p:cNvPr name="TextBox 10" id="10"/>
          <p:cNvSpPr txBox="true"/>
          <p:nvPr/>
        </p:nvSpPr>
        <p:spPr>
          <a:xfrm rot="0">
            <a:off x="17673177" y="9819049"/>
            <a:ext cx="131169" cy="288070"/>
          </a:xfrm>
          <a:prstGeom prst="rect">
            <a:avLst/>
          </a:prstGeom>
        </p:spPr>
        <p:txBody>
          <a:bodyPr anchor="t" rtlCol="false" tIns="0" lIns="0" bIns="0" rIns="0">
            <a:spAutoFit/>
          </a:bodyPr>
          <a:lstStyle/>
          <a:p>
            <a:pPr algn="ctr">
              <a:lnSpc>
                <a:spcPts val="2492"/>
              </a:lnSpc>
            </a:pPr>
            <a:r>
              <a:rPr lang="en-US" sz="1780">
                <a:solidFill>
                  <a:srgbClr val="000000"/>
                </a:solidFill>
                <a:latin typeface="Canva Sans"/>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0000"/>
            </a:blip>
            <a:stretch>
              <a:fillRect l="-20312" t="0" r="-20312" b="0"/>
            </a:stretch>
          </a:blipFill>
        </p:spPr>
      </p:sp>
      <p:grpSp>
        <p:nvGrpSpPr>
          <p:cNvPr name="Group 3" id="3"/>
          <p:cNvGrpSpPr/>
          <p:nvPr/>
        </p:nvGrpSpPr>
        <p:grpSpPr>
          <a:xfrm rot="0">
            <a:off x="15211425" y="0"/>
            <a:ext cx="3086100" cy="10287000"/>
            <a:chOff x="0" y="0"/>
            <a:chExt cx="812800" cy="2709333"/>
          </a:xfrm>
        </p:grpSpPr>
        <p:sp>
          <p:nvSpPr>
            <p:cNvPr name="Freeform 4" id="4"/>
            <p:cNvSpPr/>
            <p:nvPr/>
          </p:nvSpPr>
          <p:spPr>
            <a:xfrm flipH="false" flipV="false" rot="0">
              <a:off x="0" y="0"/>
              <a:ext cx="812800" cy="2709333"/>
            </a:xfrm>
            <a:custGeom>
              <a:avLst/>
              <a:gdLst/>
              <a:ahLst/>
              <a:cxnLst/>
              <a:rect r="r" b="b" t="t" l="l"/>
              <a:pathLst>
                <a:path h="2709333" w="812800">
                  <a:moveTo>
                    <a:pt x="0" y="0"/>
                  </a:moveTo>
                  <a:lnTo>
                    <a:pt x="812800" y="0"/>
                  </a:lnTo>
                  <a:lnTo>
                    <a:pt x="812800" y="2709333"/>
                  </a:lnTo>
                  <a:lnTo>
                    <a:pt x="0" y="2709333"/>
                  </a:lnTo>
                  <a:close/>
                </a:path>
              </a:pathLst>
            </a:custGeom>
            <a:solidFill>
              <a:srgbClr val="593C8F"/>
            </a:solidFill>
          </p:spPr>
        </p:sp>
        <p:sp>
          <p:nvSpPr>
            <p:cNvPr name="TextBox 5" id="5"/>
            <p:cNvSpPr txBox="true"/>
            <p:nvPr/>
          </p:nvSpPr>
          <p:spPr>
            <a:xfrm>
              <a:off x="0" y="-47625"/>
              <a:ext cx="812800" cy="2756958"/>
            </a:xfrm>
            <a:prstGeom prst="rect">
              <a:avLst/>
            </a:prstGeom>
          </p:spPr>
          <p:txBody>
            <a:bodyPr anchor="ctr" rtlCol="false" tIns="50800" lIns="50800" bIns="50800" rIns="50800"/>
            <a:lstStyle/>
            <a:p>
              <a:pPr algn="ctr">
                <a:lnSpc>
                  <a:spcPts val="2659"/>
                </a:lnSpc>
              </a:pPr>
            </a:p>
          </p:txBody>
        </p:sp>
      </p:grpSp>
      <p:sp>
        <p:nvSpPr>
          <p:cNvPr name="AutoShape 6" id="6"/>
          <p:cNvSpPr/>
          <p:nvPr/>
        </p:nvSpPr>
        <p:spPr>
          <a:xfrm>
            <a:off x="581016" y="1227924"/>
            <a:ext cx="2618740" cy="0"/>
          </a:xfrm>
          <a:prstGeom prst="line">
            <a:avLst/>
          </a:prstGeom>
          <a:ln cap="flat" w="38100">
            <a:solidFill>
              <a:srgbClr val="000000"/>
            </a:solidFill>
            <a:prstDash val="solid"/>
            <a:headEnd type="none" len="sm" w="sm"/>
            <a:tailEnd type="none" len="sm" w="sm"/>
          </a:ln>
        </p:spPr>
      </p:sp>
      <p:sp>
        <p:nvSpPr>
          <p:cNvPr name="TextBox 7" id="7"/>
          <p:cNvSpPr txBox="true"/>
          <p:nvPr/>
        </p:nvSpPr>
        <p:spPr>
          <a:xfrm rot="0">
            <a:off x="407004" y="1738271"/>
            <a:ext cx="20208493" cy="5426830"/>
          </a:xfrm>
          <a:prstGeom prst="rect">
            <a:avLst/>
          </a:prstGeom>
        </p:spPr>
        <p:txBody>
          <a:bodyPr anchor="t" rtlCol="false" tIns="0" lIns="0" bIns="0" rIns="0">
            <a:spAutoFit/>
          </a:bodyPr>
          <a:lstStyle/>
          <a:p>
            <a:pPr marL="373121" indent="-186560" lvl="1">
              <a:lnSpc>
                <a:spcPts val="2419"/>
              </a:lnSpc>
              <a:buFont typeface="Arial"/>
              <a:buChar char="•"/>
            </a:pPr>
            <a:r>
              <a:rPr lang="en-US" sz="1728">
                <a:solidFill>
                  <a:srgbClr val="000000"/>
                </a:solidFill>
                <a:latin typeface="Canva Sans"/>
              </a:rPr>
              <a:t>Dataset Selection</a:t>
            </a:r>
          </a:p>
          <a:p>
            <a:pPr>
              <a:lnSpc>
                <a:spcPts val="2419"/>
              </a:lnSpc>
            </a:pPr>
          </a:p>
          <a:p>
            <a:pPr marL="373121" indent="-186560" lvl="1">
              <a:lnSpc>
                <a:spcPts val="2419"/>
              </a:lnSpc>
              <a:buFont typeface="Arial"/>
              <a:buChar char="•"/>
            </a:pPr>
            <a:r>
              <a:rPr lang="en-US" sz="1728">
                <a:solidFill>
                  <a:srgbClr val="000000"/>
                </a:solidFill>
                <a:latin typeface="Canva Sans"/>
              </a:rPr>
              <a:t>Dataset Preprocessing</a:t>
            </a:r>
          </a:p>
          <a:p>
            <a:pPr>
              <a:lnSpc>
                <a:spcPts val="2419"/>
              </a:lnSpc>
            </a:pPr>
          </a:p>
          <a:p>
            <a:pPr marL="373121" indent="-186560" lvl="1">
              <a:lnSpc>
                <a:spcPts val="2419"/>
              </a:lnSpc>
              <a:buFont typeface="Arial"/>
              <a:buChar char="•"/>
            </a:pPr>
            <a:r>
              <a:rPr lang="en-US" sz="1728">
                <a:solidFill>
                  <a:srgbClr val="000000"/>
                </a:solidFill>
                <a:latin typeface="Canva Sans"/>
              </a:rPr>
              <a:t>Data Loading and Overview</a:t>
            </a:r>
          </a:p>
          <a:p>
            <a:pPr>
              <a:lnSpc>
                <a:spcPts val="2419"/>
              </a:lnSpc>
            </a:pPr>
          </a:p>
          <a:p>
            <a:pPr marL="373121" indent="-186560" lvl="1">
              <a:lnSpc>
                <a:spcPts val="2419"/>
              </a:lnSpc>
              <a:buFont typeface="Arial"/>
              <a:buChar char="•"/>
            </a:pPr>
            <a:r>
              <a:rPr lang="en-US" sz="1728">
                <a:solidFill>
                  <a:srgbClr val="000000"/>
                </a:solidFill>
                <a:latin typeface="Canva Sans"/>
              </a:rPr>
              <a:t>Text Data Cleaning and Preprocessing</a:t>
            </a:r>
          </a:p>
          <a:p>
            <a:pPr>
              <a:lnSpc>
                <a:spcPts val="2419"/>
              </a:lnSpc>
            </a:pPr>
          </a:p>
          <a:p>
            <a:pPr marL="373121" indent="-186560" lvl="1">
              <a:lnSpc>
                <a:spcPts val="2419"/>
              </a:lnSpc>
              <a:buFont typeface="Arial"/>
              <a:buChar char="•"/>
            </a:pPr>
            <a:r>
              <a:rPr lang="en-US" sz="1728">
                <a:solidFill>
                  <a:srgbClr val="000000"/>
                </a:solidFill>
                <a:latin typeface="Canva Sans"/>
              </a:rPr>
              <a:t>Model Selection</a:t>
            </a:r>
          </a:p>
          <a:p>
            <a:pPr>
              <a:lnSpc>
                <a:spcPts val="2419"/>
              </a:lnSpc>
            </a:pPr>
          </a:p>
          <a:p>
            <a:pPr marL="373121" indent="-186560" lvl="1">
              <a:lnSpc>
                <a:spcPts val="2419"/>
              </a:lnSpc>
              <a:buFont typeface="Arial"/>
              <a:buChar char="•"/>
            </a:pPr>
            <a:r>
              <a:rPr lang="en-US" sz="1728">
                <a:solidFill>
                  <a:srgbClr val="000000"/>
                </a:solidFill>
                <a:latin typeface="Canva Sans"/>
              </a:rPr>
              <a:t>Model Integration</a:t>
            </a:r>
          </a:p>
          <a:p>
            <a:pPr>
              <a:lnSpc>
                <a:spcPts val="2419"/>
              </a:lnSpc>
            </a:pPr>
          </a:p>
          <a:p>
            <a:pPr marL="373121" indent="-186560" lvl="1">
              <a:lnSpc>
                <a:spcPts val="2419"/>
              </a:lnSpc>
              <a:buFont typeface="Arial"/>
              <a:buChar char="•"/>
            </a:pPr>
            <a:r>
              <a:rPr lang="en-US" sz="1728">
                <a:solidFill>
                  <a:srgbClr val="000000"/>
                </a:solidFill>
                <a:latin typeface="Canva Sans"/>
              </a:rPr>
              <a:t>Testing and Evaluation</a:t>
            </a:r>
          </a:p>
          <a:p>
            <a:pPr>
              <a:lnSpc>
                <a:spcPts val="2419"/>
              </a:lnSpc>
            </a:pPr>
          </a:p>
          <a:p>
            <a:pPr marL="373121" indent="-186560" lvl="1">
              <a:lnSpc>
                <a:spcPts val="2419"/>
              </a:lnSpc>
              <a:buFont typeface="Arial"/>
              <a:buChar char="•"/>
            </a:pPr>
            <a:r>
              <a:rPr lang="en-US" sz="1728">
                <a:solidFill>
                  <a:srgbClr val="000000"/>
                </a:solidFill>
                <a:latin typeface="Canva Sans"/>
              </a:rPr>
              <a:t>Results Analysis</a:t>
            </a:r>
          </a:p>
          <a:p>
            <a:pPr>
              <a:lnSpc>
                <a:spcPts val="2419"/>
              </a:lnSpc>
            </a:pPr>
          </a:p>
          <a:p>
            <a:pPr marL="373121" indent="-186560" lvl="1">
              <a:lnSpc>
                <a:spcPts val="2419"/>
              </a:lnSpc>
              <a:buFont typeface="Arial"/>
              <a:buChar char="•"/>
            </a:pPr>
            <a:r>
              <a:rPr lang="en-US" sz="1728">
                <a:solidFill>
                  <a:srgbClr val="000000"/>
                </a:solidFill>
                <a:latin typeface="Canva Sans"/>
              </a:rPr>
              <a:t>Documentation and Reporting</a:t>
            </a:r>
          </a:p>
          <a:p>
            <a:pPr>
              <a:lnSpc>
                <a:spcPts val="2047"/>
              </a:lnSpc>
            </a:pPr>
          </a:p>
        </p:txBody>
      </p:sp>
      <p:sp>
        <p:nvSpPr>
          <p:cNvPr name="Freeform 8" id="8"/>
          <p:cNvSpPr/>
          <p:nvPr/>
        </p:nvSpPr>
        <p:spPr>
          <a:xfrm flipH="false" flipV="false" rot="0">
            <a:off x="-419865" y="1402256"/>
            <a:ext cx="15096148" cy="7482489"/>
          </a:xfrm>
          <a:custGeom>
            <a:avLst/>
            <a:gdLst/>
            <a:ahLst/>
            <a:cxnLst/>
            <a:rect r="r" b="b" t="t" l="l"/>
            <a:pathLst>
              <a:path h="7482489" w="15096148">
                <a:moveTo>
                  <a:pt x="0" y="0"/>
                </a:moveTo>
                <a:lnTo>
                  <a:pt x="15096148" y="0"/>
                </a:lnTo>
                <a:lnTo>
                  <a:pt x="15096148" y="7482488"/>
                </a:lnTo>
                <a:lnTo>
                  <a:pt x="0" y="7482488"/>
                </a:lnTo>
                <a:lnTo>
                  <a:pt x="0" y="0"/>
                </a:lnTo>
                <a:close/>
              </a:path>
            </a:pathLst>
          </a:custGeom>
          <a:blipFill>
            <a:blip r:embed="rId3">
              <a:alphaModFix amt="9999"/>
            </a:blip>
            <a:stretch>
              <a:fillRect l="0" t="-4977" r="0" b="-4977"/>
            </a:stretch>
          </a:blipFill>
        </p:spPr>
      </p:sp>
      <p:sp>
        <p:nvSpPr>
          <p:cNvPr name="TextBox 9" id="9"/>
          <p:cNvSpPr txBox="true"/>
          <p:nvPr/>
        </p:nvSpPr>
        <p:spPr>
          <a:xfrm rot="0">
            <a:off x="581016" y="470637"/>
            <a:ext cx="4957463" cy="738238"/>
          </a:xfrm>
          <a:prstGeom prst="rect">
            <a:avLst/>
          </a:prstGeom>
        </p:spPr>
        <p:txBody>
          <a:bodyPr anchor="t" rtlCol="false" tIns="0" lIns="0" bIns="0" rIns="0">
            <a:spAutoFit/>
          </a:bodyPr>
          <a:lstStyle/>
          <a:p>
            <a:pPr>
              <a:lnSpc>
                <a:spcPts val="6018"/>
              </a:lnSpc>
              <a:spcBef>
                <a:spcPct val="0"/>
              </a:spcBef>
            </a:pPr>
            <a:r>
              <a:rPr lang="en-US" sz="4298">
                <a:solidFill>
                  <a:srgbClr val="000000"/>
                </a:solidFill>
                <a:latin typeface="League Spartan"/>
              </a:rPr>
              <a:t>METHODOLOGY</a:t>
            </a:r>
          </a:p>
        </p:txBody>
      </p:sp>
      <p:sp>
        <p:nvSpPr>
          <p:cNvPr name="TextBox 10" id="10"/>
          <p:cNvSpPr txBox="true"/>
          <p:nvPr/>
        </p:nvSpPr>
        <p:spPr>
          <a:xfrm rot="0">
            <a:off x="17670332" y="9819049"/>
            <a:ext cx="136859" cy="288070"/>
          </a:xfrm>
          <a:prstGeom prst="rect">
            <a:avLst/>
          </a:prstGeom>
        </p:spPr>
        <p:txBody>
          <a:bodyPr anchor="t" rtlCol="false" tIns="0" lIns="0" bIns="0" rIns="0">
            <a:spAutoFit/>
          </a:bodyPr>
          <a:lstStyle/>
          <a:p>
            <a:pPr algn="ctr">
              <a:lnSpc>
                <a:spcPts val="2492"/>
              </a:lnSpc>
            </a:pPr>
            <a:r>
              <a:rPr lang="en-US" sz="1780">
                <a:solidFill>
                  <a:srgbClr val="000000"/>
                </a:solidFill>
                <a:latin typeface="Canva Sans"/>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0000"/>
            </a:blip>
            <a:stretch>
              <a:fillRect l="-20312" t="0" r="-20312" b="0"/>
            </a:stretch>
          </a:blipFill>
        </p:spPr>
      </p:sp>
      <p:grpSp>
        <p:nvGrpSpPr>
          <p:cNvPr name="Group 3" id="3"/>
          <p:cNvGrpSpPr/>
          <p:nvPr/>
        </p:nvGrpSpPr>
        <p:grpSpPr>
          <a:xfrm rot="0">
            <a:off x="15201900" y="0"/>
            <a:ext cx="3086100" cy="10287000"/>
            <a:chOff x="0" y="0"/>
            <a:chExt cx="812800" cy="2709333"/>
          </a:xfrm>
        </p:grpSpPr>
        <p:sp>
          <p:nvSpPr>
            <p:cNvPr name="Freeform 4" id="4"/>
            <p:cNvSpPr/>
            <p:nvPr/>
          </p:nvSpPr>
          <p:spPr>
            <a:xfrm flipH="false" flipV="false" rot="0">
              <a:off x="0" y="0"/>
              <a:ext cx="812800" cy="2709333"/>
            </a:xfrm>
            <a:custGeom>
              <a:avLst/>
              <a:gdLst/>
              <a:ahLst/>
              <a:cxnLst/>
              <a:rect r="r" b="b" t="t" l="l"/>
              <a:pathLst>
                <a:path h="2709333" w="812800">
                  <a:moveTo>
                    <a:pt x="0" y="0"/>
                  </a:moveTo>
                  <a:lnTo>
                    <a:pt x="812800" y="0"/>
                  </a:lnTo>
                  <a:lnTo>
                    <a:pt x="812800" y="2709333"/>
                  </a:lnTo>
                  <a:lnTo>
                    <a:pt x="0" y="2709333"/>
                  </a:lnTo>
                  <a:close/>
                </a:path>
              </a:pathLst>
            </a:custGeom>
            <a:solidFill>
              <a:srgbClr val="593C8F"/>
            </a:solidFill>
          </p:spPr>
        </p:sp>
        <p:sp>
          <p:nvSpPr>
            <p:cNvPr name="TextBox 5" id="5"/>
            <p:cNvSpPr txBox="true"/>
            <p:nvPr/>
          </p:nvSpPr>
          <p:spPr>
            <a:xfrm>
              <a:off x="0" y="-47625"/>
              <a:ext cx="812800" cy="2756958"/>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20" y="1494821"/>
            <a:ext cx="7938768" cy="738238"/>
          </a:xfrm>
          <a:prstGeom prst="rect">
            <a:avLst/>
          </a:prstGeom>
        </p:spPr>
        <p:txBody>
          <a:bodyPr anchor="t" rtlCol="false" tIns="0" lIns="0" bIns="0" rIns="0">
            <a:spAutoFit/>
          </a:bodyPr>
          <a:lstStyle/>
          <a:p>
            <a:pPr>
              <a:lnSpc>
                <a:spcPts val="6018"/>
              </a:lnSpc>
              <a:spcBef>
                <a:spcPct val="0"/>
              </a:spcBef>
            </a:pPr>
            <a:r>
              <a:rPr lang="en-US" sz="4298">
                <a:solidFill>
                  <a:srgbClr val="000000"/>
                </a:solidFill>
                <a:latin typeface="League Spartan"/>
              </a:rPr>
              <a:t>REFERENCES:</a:t>
            </a:r>
          </a:p>
        </p:txBody>
      </p:sp>
      <p:sp>
        <p:nvSpPr>
          <p:cNvPr name="AutoShape 7" id="7"/>
          <p:cNvSpPr/>
          <p:nvPr/>
        </p:nvSpPr>
        <p:spPr>
          <a:xfrm flipH="true">
            <a:off x="1028720" y="2186817"/>
            <a:ext cx="0" cy="0"/>
          </a:xfrm>
          <a:prstGeom prst="line">
            <a:avLst/>
          </a:prstGeom>
          <a:ln cap="flat" w="19050">
            <a:solidFill>
              <a:srgbClr val="000000"/>
            </a:solidFill>
            <a:prstDash val="solid"/>
            <a:headEnd type="none" len="sm" w="sm"/>
            <a:tailEnd type="none" len="sm" w="sm"/>
          </a:ln>
        </p:spPr>
      </p:sp>
      <p:sp>
        <p:nvSpPr>
          <p:cNvPr name="AutoShape 8" id="8"/>
          <p:cNvSpPr/>
          <p:nvPr/>
        </p:nvSpPr>
        <p:spPr>
          <a:xfrm>
            <a:off x="1029792" y="2252109"/>
            <a:ext cx="2618740" cy="0"/>
          </a:xfrm>
          <a:prstGeom prst="line">
            <a:avLst/>
          </a:prstGeom>
          <a:ln cap="flat" w="38100">
            <a:solidFill>
              <a:srgbClr val="000000"/>
            </a:solidFill>
            <a:prstDash val="solid"/>
            <a:headEnd type="none" len="sm" w="sm"/>
            <a:tailEnd type="none" len="sm" w="sm"/>
          </a:ln>
        </p:spPr>
      </p:sp>
      <p:sp>
        <p:nvSpPr>
          <p:cNvPr name="TextBox 9" id="9"/>
          <p:cNvSpPr txBox="true"/>
          <p:nvPr/>
        </p:nvSpPr>
        <p:spPr>
          <a:xfrm rot="0">
            <a:off x="1028700" y="2774660"/>
            <a:ext cx="13685569" cy="6404712"/>
          </a:xfrm>
          <a:prstGeom prst="rect">
            <a:avLst/>
          </a:prstGeom>
        </p:spPr>
        <p:txBody>
          <a:bodyPr anchor="t" rtlCol="false" tIns="0" lIns="0" bIns="0" rIns="0">
            <a:spAutoFit/>
          </a:bodyPr>
          <a:lstStyle/>
          <a:p>
            <a:pPr marL="371563" indent="-185781" lvl="1">
              <a:lnSpc>
                <a:spcPts val="2409"/>
              </a:lnSpc>
              <a:buFont typeface="Arial"/>
              <a:buChar char="•"/>
            </a:pPr>
            <a:r>
              <a:rPr lang="en-US" sz="1720">
                <a:solidFill>
                  <a:srgbClr val="000000"/>
                </a:solidFill>
                <a:latin typeface="Poppins"/>
              </a:rPr>
              <a:t>Jain, P., Srinivas, K. R., &amp; Vichare, A. (2022). Depression and Suicide Analysis Using Machine Learning and NLP. </a:t>
            </a:r>
            <a:r>
              <a:rPr lang="en-US" sz="1720">
                <a:solidFill>
                  <a:srgbClr val="000000"/>
                </a:solidFill>
                <a:latin typeface="Poppins"/>
              </a:rPr>
              <a:t>Journal of Physics: Conference Series, 2161, 012034. Published under license by IOP Publishing Ltd. doi: </a:t>
            </a:r>
            <a:r>
              <a:rPr lang="en-US" sz="1720" u="sng">
                <a:solidFill>
                  <a:srgbClr val="000000"/>
                </a:solidFill>
                <a:latin typeface="Poppins"/>
                <a:hlinkClick r:id="rId3" tooltip="https://doi.org/10.1088/1742-6596/2161/1/012034"/>
              </a:rPr>
              <a:t>10.1088/1742-6596/2161/1/012034</a:t>
            </a:r>
            <a:r>
              <a:rPr lang="en-US" sz="1720">
                <a:solidFill>
                  <a:srgbClr val="000000"/>
                </a:solidFill>
                <a:latin typeface="Poppins"/>
              </a:rPr>
              <a:t> [1]</a:t>
            </a:r>
          </a:p>
          <a:p>
            <a:pPr>
              <a:lnSpc>
                <a:spcPts val="2409"/>
              </a:lnSpc>
            </a:pPr>
          </a:p>
          <a:p>
            <a:pPr>
              <a:lnSpc>
                <a:spcPts val="2409"/>
              </a:lnSpc>
            </a:pPr>
          </a:p>
          <a:p>
            <a:pPr marL="371563" indent="-185781" lvl="1">
              <a:lnSpc>
                <a:spcPts val="2409"/>
              </a:lnSpc>
              <a:buFont typeface="Arial"/>
              <a:buChar char="•"/>
            </a:pPr>
            <a:r>
              <a:rPr lang="en-US" sz="1720">
                <a:solidFill>
                  <a:srgbClr val="000000"/>
                </a:solidFill>
                <a:latin typeface="Poppins"/>
              </a:rPr>
              <a:t>Fernandes, A.C., Dutta, R., Velupillai, S. et al. Identifying Suicide Ideation and Suicidal Attempts in a Psychiatric Clinical Research Database using Natural Language Processing. Sci Rep 8, 7426 (2018). https://doi.org/10.1038/s41598-018-25773-2 [2]</a:t>
            </a:r>
          </a:p>
          <a:p>
            <a:pPr>
              <a:lnSpc>
                <a:spcPts val="2409"/>
              </a:lnSpc>
            </a:pPr>
          </a:p>
          <a:p>
            <a:pPr>
              <a:lnSpc>
                <a:spcPts val="2409"/>
              </a:lnSpc>
            </a:pPr>
          </a:p>
          <a:p>
            <a:pPr marL="371563" indent="-185781" lvl="1">
              <a:lnSpc>
                <a:spcPts val="2409"/>
              </a:lnSpc>
              <a:buFont typeface="Arial"/>
              <a:buChar char="•"/>
            </a:pPr>
            <a:r>
              <a:rPr lang="en-US" sz="1720">
                <a:solidFill>
                  <a:srgbClr val="000000"/>
                </a:solidFill>
                <a:latin typeface="Poppins"/>
              </a:rPr>
              <a:t>Pestian J, Nasrallah H, Matykiewicz P, Bennett A, Leenaars A. Suicide Note Classification Using Natural Language Processing: A Content Analysis. Biomedical Informatics Insights. 2010;3. doi:</a:t>
            </a:r>
            <a:r>
              <a:rPr lang="en-US" sz="1720" u="sng">
                <a:solidFill>
                  <a:srgbClr val="000000"/>
                </a:solidFill>
                <a:latin typeface="Poppins"/>
                <a:hlinkClick r:id="rId4" tooltip="https://doi.org/10.4137/BII.S4706"/>
              </a:rPr>
              <a:t>10.4137/BII.S4706</a:t>
            </a:r>
            <a:r>
              <a:rPr lang="en-US" sz="1720">
                <a:solidFill>
                  <a:srgbClr val="000000"/>
                </a:solidFill>
                <a:latin typeface="Poppins"/>
              </a:rPr>
              <a:t> [3]</a:t>
            </a:r>
          </a:p>
          <a:p>
            <a:pPr>
              <a:lnSpc>
                <a:spcPts val="2409"/>
              </a:lnSpc>
            </a:pPr>
          </a:p>
          <a:p>
            <a:pPr marL="371563" indent="-185781" lvl="1">
              <a:lnSpc>
                <a:spcPts val="2409"/>
              </a:lnSpc>
              <a:buFont typeface="Arial"/>
              <a:buChar char="•"/>
            </a:pPr>
            <a:r>
              <a:rPr lang="en-US" sz="1720">
                <a:solidFill>
                  <a:srgbClr val="000000"/>
                </a:solidFill>
                <a:latin typeface="Poppins"/>
              </a:rPr>
              <a:t>Bhoi, P. C., Singh, D., &amp; Das, B. (2023, May 9). The Recent Advances and Applications of Natural Language Processing. [4]</a:t>
            </a:r>
          </a:p>
          <a:p>
            <a:pPr>
              <a:lnSpc>
                <a:spcPts val="2409"/>
              </a:lnSpc>
            </a:pPr>
          </a:p>
          <a:p>
            <a:pPr marL="371563" indent="-185781" lvl="1">
              <a:lnSpc>
                <a:spcPts val="2409"/>
              </a:lnSpc>
              <a:buFont typeface="Arial"/>
              <a:buChar char="•"/>
            </a:pPr>
            <a:r>
              <a:rPr lang="en-US" sz="1720">
                <a:solidFill>
                  <a:srgbClr val="000000"/>
                </a:solidFill>
                <a:latin typeface="Poppins"/>
              </a:rPr>
              <a:t>Bolanos , X., A. (2021, September 29). Natural Language Processing and Machine Learning. Retrieved from https://www.encora.com/insights/natural-language-processing-and-machine-learning. [5]</a:t>
            </a:r>
          </a:p>
          <a:p>
            <a:pPr>
              <a:lnSpc>
                <a:spcPts val="2409"/>
              </a:lnSpc>
            </a:pPr>
          </a:p>
          <a:p>
            <a:pPr>
              <a:lnSpc>
                <a:spcPts val="2409"/>
              </a:lnSpc>
            </a:pPr>
          </a:p>
          <a:p>
            <a:pPr>
              <a:lnSpc>
                <a:spcPts val="2409"/>
              </a:lnSpc>
            </a:pPr>
          </a:p>
          <a:p>
            <a:pPr>
              <a:lnSpc>
                <a:spcPts val="2409"/>
              </a:lnSpc>
              <a:spcBef>
                <a:spcPct val="0"/>
              </a:spcBef>
            </a:pPr>
          </a:p>
        </p:txBody>
      </p:sp>
      <p:sp>
        <p:nvSpPr>
          <p:cNvPr name="TextBox 10" id="10"/>
          <p:cNvSpPr txBox="true"/>
          <p:nvPr/>
        </p:nvSpPr>
        <p:spPr>
          <a:xfrm rot="0">
            <a:off x="17671930" y="9819049"/>
            <a:ext cx="133663" cy="288070"/>
          </a:xfrm>
          <a:prstGeom prst="rect">
            <a:avLst/>
          </a:prstGeom>
        </p:spPr>
        <p:txBody>
          <a:bodyPr anchor="t" rtlCol="false" tIns="0" lIns="0" bIns="0" rIns="0">
            <a:spAutoFit/>
          </a:bodyPr>
          <a:lstStyle/>
          <a:p>
            <a:pPr algn="ctr">
              <a:lnSpc>
                <a:spcPts val="2492"/>
              </a:lnSpc>
            </a:pPr>
            <a:r>
              <a:rPr lang="en-US" sz="1780">
                <a:solidFill>
                  <a:srgbClr val="000000"/>
                </a:solidFill>
                <a:latin typeface="Canva Sans"/>
              </a:rPr>
              <a:t>5</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DAF3gLSzKeQ</dc:identifier>
  <dcterms:modified xsi:type="dcterms:W3CDTF">2011-08-01T06:04:30Z</dcterms:modified>
  <cp:revision>1</cp:revision>
  <dc:title> CSE431 Draft 1 slide</dc:title>
</cp:coreProperties>
</file>

<file path=docProps/thumbnail.jpeg>
</file>